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74" r:id="rId3"/>
    <p:sldId id="277" r:id="rId4"/>
    <p:sldId id="279" r:id="rId5"/>
    <p:sldId id="257" r:id="rId6"/>
    <p:sldId id="256" r:id="rId7"/>
    <p:sldId id="258" r:id="rId8"/>
    <p:sldId id="259" r:id="rId9"/>
    <p:sldId id="260" r:id="rId10"/>
    <p:sldId id="261" r:id="rId11"/>
    <p:sldId id="262" r:id="rId12"/>
    <p:sldId id="263" r:id="rId13"/>
    <p:sldId id="264" r:id="rId14"/>
    <p:sldId id="265" r:id="rId15"/>
    <p:sldId id="266" r:id="rId16"/>
    <p:sldId id="267" r:id="rId17"/>
    <p:sldId id="268" r:id="rId18"/>
    <p:sldId id="276" r:id="rId19"/>
    <p:sldId id="269" r:id="rId20"/>
    <p:sldId id="270" r:id="rId21"/>
    <p:sldId id="271" r:id="rId22"/>
    <p:sldId id="272" r:id="rId23"/>
    <p:sldId id="273"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12/16/2014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a:t>
            </a:r>
            <a:r>
              <a:rPr lang="en-US" dirty="0" err="1" smtClean="0"/>
              <a:t>africa</a:t>
            </a:r>
            <a:endParaRPr lang="en-US" dirty="0"/>
          </a:p>
        </p:txBody>
      </p:sp>
      <p:sp>
        <p:nvSpPr>
          <p:cNvPr id="3" name="Content Placeholder 2"/>
          <p:cNvSpPr>
            <a:spLocks noGrp="1"/>
          </p:cNvSpPr>
          <p:nvPr>
            <p:ph idx="1"/>
          </p:nvPr>
        </p:nvSpPr>
        <p:spPr/>
        <p:txBody>
          <a:bodyPr>
            <a:normAutofit/>
          </a:bodyPr>
          <a:lstStyle/>
          <a:p>
            <a:r>
              <a:rPr lang="en-US" sz="3200" dirty="0" smtClean="0"/>
              <a:t>Using colored pencils and page 777 in your textbook </a:t>
            </a:r>
          </a:p>
          <a:p>
            <a:endParaRPr lang="en-US" sz="3200" dirty="0"/>
          </a:p>
          <a:p>
            <a:r>
              <a:rPr lang="en-US" sz="3200" dirty="0" smtClean="0"/>
              <a:t>Color code map of Africa on page 47</a:t>
            </a:r>
          </a:p>
          <a:p>
            <a:endParaRPr lang="en-US" sz="3200" dirty="0"/>
          </a:p>
          <a:p>
            <a:r>
              <a:rPr lang="en-US" sz="3200" dirty="0" smtClean="0"/>
              <a:t>Be sure to create a key</a:t>
            </a:r>
            <a:endParaRPr lang="en-US" sz="3200" dirty="0"/>
          </a:p>
        </p:txBody>
      </p:sp>
    </p:spTree>
    <p:extLst>
      <p:ext uri="{BB962C8B-B14F-4D97-AF65-F5344CB8AC3E}">
        <p14:creationId xmlns:p14="http://schemas.microsoft.com/office/powerpoint/2010/main" val="427147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sz="2800" u="sng" dirty="0" smtClean="0"/>
              <a:t>Europeans wanted to establish more markets in China to sell goods, but Chinese didn’t want it</a:t>
            </a:r>
          </a:p>
          <a:p>
            <a:endParaRPr lang="en-US" sz="2800" dirty="0"/>
          </a:p>
          <a:p>
            <a:r>
              <a:rPr lang="en-US" sz="2800" dirty="0" smtClean="0"/>
              <a:t>Chinese had based their economic system on silver, British economic system based on gold</a:t>
            </a:r>
          </a:p>
          <a:p>
            <a:endParaRPr lang="en-US" sz="2800" dirty="0"/>
          </a:p>
          <a:p>
            <a:r>
              <a:rPr lang="en-US" sz="2800" dirty="0" smtClean="0"/>
              <a:t>How can trade be accomplished when there are two different currency standards and one side doesn’t want anything?  </a:t>
            </a:r>
            <a:endParaRPr lang="en-US" sz="2800" dirty="0"/>
          </a:p>
        </p:txBody>
      </p:sp>
    </p:spTree>
    <p:extLst>
      <p:ext uri="{BB962C8B-B14F-4D97-AF65-F5344CB8AC3E}">
        <p14:creationId xmlns:p14="http://schemas.microsoft.com/office/powerpoint/2010/main" val="3458427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3200" u="sng" dirty="0" smtClean="0"/>
              <a:t>Get the Chinese people hooked on opium</a:t>
            </a:r>
          </a:p>
          <a:p>
            <a:endParaRPr lang="en-US" sz="3200" dirty="0"/>
          </a:p>
          <a:p>
            <a:r>
              <a:rPr lang="en-US" sz="3200" dirty="0" smtClean="0"/>
              <a:t>“Get </a:t>
            </a:r>
            <a:r>
              <a:rPr lang="en-US" sz="3200" dirty="0" err="1" smtClean="0"/>
              <a:t>em</a:t>
            </a:r>
            <a:r>
              <a:rPr lang="en-US" sz="3200" dirty="0" smtClean="0"/>
              <a:t> high and get their money”</a:t>
            </a:r>
          </a:p>
          <a:p>
            <a:endParaRPr lang="en-US" sz="3200" dirty="0"/>
          </a:p>
          <a:p>
            <a:r>
              <a:rPr lang="en-US" sz="3200" dirty="0" smtClean="0"/>
              <a:t>Chinese government not thrilled that Europeans were getting their people addicted to Opium</a:t>
            </a:r>
            <a:endParaRPr lang="en-US" sz="3200" dirty="0"/>
          </a:p>
        </p:txBody>
      </p:sp>
    </p:spTree>
    <p:extLst>
      <p:ext uri="{BB962C8B-B14F-4D97-AF65-F5344CB8AC3E}">
        <p14:creationId xmlns:p14="http://schemas.microsoft.com/office/powerpoint/2010/main" val="3506346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a:t>
            </a:r>
            <a:endParaRPr lang="en-US" dirty="0"/>
          </a:p>
        </p:txBody>
      </p:sp>
      <p:sp>
        <p:nvSpPr>
          <p:cNvPr id="3" name="Content Placeholder 2"/>
          <p:cNvSpPr>
            <a:spLocks noGrp="1"/>
          </p:cNvSpPr>
          <p:nvPr>
            <p:ph idx="1"/>
          </p:nvPr>
        </p:nvSpPr>
        <p:spPr/>
        <p:txBody>
          <a:bodyPr/>
          <a:lstStyle/>
          <a:p>
            <a:r>
              <a:rPr lang="en-US" sz="2800" dirty="0" smtClean="0"/>
              <a:t>Derived from the poppy plant</a:t>
            </a:r>
          </a:p>
          <a:p>
            <a:endParaRPr lang="en-US" sz="2800" dirty="0"/>
          </a:p>
          <a:p>
            <a:r>
              <a:rPr lang="en-US" sz="2800" dirty="0" smtClean="0"/>
              <a:t>Currently is chemically processed to produce heroin</a:t>
            </a:r>
          </a:p>
          <a:p>
            <a:endParaRPr lang="en-US" sz="2800" dirty="0" smtClean="0"/>
          </a:p>
          <a:p>
            <a:r>
              <a:rPr lang="en-US" sz="2800" dirty="0" smtClean="0"/>
              <a:t>Highly addictive</a:t>
            </a:r>
            <a:endParaRPr lang="en-US" sz="2800" dirty="0"/>
          </a:p>
          <a:p>
            <a:endParaRPr lang="en-US" dirty="0"/>
          </a:p>
        </p:txBody>
      </p:sp>
    </p:spTree>
    <p:extLst>
      <p:ext uri="{BB962C8B-B14F-4D97-AF65-F5344CB8AC3E}">
        <p14:creationId xmlns:p14="http://schemas.microsoft.com/office/powerpoint/2010/main" val="1857635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a:t>
            </a:r>
            <a:endParaRPr lang="en-US" dirty="0"/>
          </a:p>
        </p:txBody>
      </p:sp>
      <p:pic>
        <p:nvPicPr>
          <p:cNvPr id="4" name="Content Placeholder 3"/>
          <p:cNvPicPr>
            <a:picLocks noGrp="1" noChangeAspect="1"/>
          </p:cNvPicPr>
          <p:nvPr>
            <p:ph idx="1"/>
          </p:nvPr>
        </p:nvPicPr>
        <p:blipFill>
          <a:blip r:embed="rId2"/>
          <a:stretch>
            <a:fillRect/>
          </a:stretch>
        </p:blipFill>
        <p:spPr>
          <a:xfrm>
            <a:off x="477765" y="1839912"/>
            <a:ext cx="3605037" cy="3719224"/>
          </a:xfrm>
          <a:prstGeom prst="rect">
            <a:avLst/>
          </a:prstGeom>
        </p:spPr>
      </p:pic>
      <p:pic>
        <p:nvPicPr>
          <p:cNvPr id="5" name="Picture 4"/>
          <p:cNvPicPr>
            <a:picLocks noChangeAspect="1"/>
          </p:cNvPicPr>
          <p:nvPr/>
        </p:nvPicPr>
        <p:blipFill>
          <a:blip r:embed="rId3"/>
          <a:stretch>
            <a:fillRect/>
          </a:stretch>
        </p:blipFill>
        <p:spPr>
          <a:xfrm>
            <a:off x="5014480" y="1658214"/>
            <a:ext cx="6381750" cy="3900921"/>
          </a:xfrm>
          <a:prstGeom prst="rect">
            <a:avLst/>
          </a:prstGeom>
        </p:spPr>
      </p:pic>
    </p:spTree>
    <p:extLst>
      <p:ext uri="{BB962C8B-B14F-4D97-AF65-F5344CB8AC3E}">
        <p14:creationId xmlns:p14="http://schemas.microsoft.com/office/powerpoint/2010/main" val="119829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a:t>
            </a:r>
            <a:endParaRPr lang="en-US" dirty="0"/>
          </a:p>
        </p:txBody>
      </p:sp>
      <p:sp>
        <p:nvSpPr>
          <p:cNvPr id="3" name="Content Placeholder 2"/>
          <p:cNvSpPr>
            <a:spLocks noGrp="1"/>
          </p:cNvSpPr>
          <p:nvPr>
            <p:ph idx="1"/>
          </p:nvPr>
        </p:nvSpPr>
        <p:spPr/>
        <p:txBody>
          <a:bodyPr>
            <a:normAutofit/>
          </a:bodyPr>
          <a:lstStyle/>
          <a:p>
            <a:r>
              <a:rPr lang="en-US" sz="2800" dirty="0" smtClean="0"/>
              <a:t>The British basically gave opium to the people of China </a:t>
            </a:r>
          </a:p>
          <a:p>
            <a:endParaRPr lang="en-US" sz="2800" dirty="0"/>
          </a:p>
          <a:p>
            <a:r>
              <a:rPr lang="en-US" sz="2800" dirty="0" smtClean="0"/>
              <a:t>After they were addicted they jacked the price</a:t>
            </a:r>
          </a:p>
          <a:p>
            <a:endParaRPr lang="en-US" sz="2800" dirty="0"/>
          </a:p>
          <a:p>
            <a:r>
              <a:rPr lang="en-US" sz="2800" dirty="0" smtClean="0"/>
              <a:t>Estimated </a:t>
            </a:r>
            <a:r>
              <a:rPr lang="en-US" sz="2800" u="sng" dirty="0" smtClean="0"/>
              <a:t>12 million Chinese addicted</a:t>
            </a:r>
          </a:p>
          <a:p>
            <a:endParaRPr lang="en-US" sz="2800" dirty="0"/>
          </a:p>
          <a:p>
            <a:r>
              <a:rPr lang="en-US" sz="2800" dirty="0" smtClean="0"/>
              <a:t>Productivity dropped, government angry, wanted the British gone</a:t>
            </a:r>
            <a:endParaRPr lang="en-US" sz="2800" dirty="0"/>
          </a:p>
        </p:txBody>
      </p:sp>
    </p:spTree>
    <p:extLst>
      <p:ext uri="{BB962C8B-B14F-4D97-AF65-F5344CB8AC3E}">
        <p14:creationId xmlns:p14="http://schemas.microsoft.com/office/powerpoint/2010/main" val="388349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Qing Emperor to Queen Victoria</a:t>
            </a:r>
            <a:endParaRPr lang="en-US" dirty="0"/>
          </a:p>
        </p:txBody>
      </p:sp>
      <p:sp>
        <p:nvSpPr>
          <p:cNvPr id="3" name="Content Placeholder 2"/>
          <p:cNvSpPr>
            <a:spLocks noGrp="1"/>
          </p:cNvSpPr>
          <p:nvPr>
            <p:ph idx="1"/>
          </p:nvPr>
        </p:nvSpPr>
        <p:spPr/>
        <p:txBody>
          <a:bodyPr>
            <a:normAutofit/>
          </a:bodyPr>
          <a:lstStyle/>
          <a:p>
            <a:r>
              <a:rPr lang="en-US" sz="2800" dirty="0" smtClean="0"/>
              <a:t>“By what right do you use this poisonous drug to injure the Chinese people? I have heard that the smoking of opium is very strictly forbidden by your country; that is because the harm caused by opium is clearly understood. Since it is not permitted to do harm to your own country, then even less should you let it be passed on to the harm of other countries?”</a:t>
            </a:r>
          </a:p>
          <a:p>
            <a:endParaRPr lang="en-US" sz="2800" dirty="0"/>
          </a:p>
          <a:p>
            <a:r>
              <a:rPr lang="en-US" sz="2800" dirty="0" smtClean="0"/>
              <a:t>Sent by Lin </a:t>
            </a:r>
            <a:r>
              <a:rPr lang="en-US" sz="2800" dirty="0" err="1" smtClean="0"/>
              <a:t>Zexu</a:t>
            </a:r>
            <a:endParaRPr lang="en-US" sz="2800" dirty="0"/>
          </a:p>
        </p:txBody>
      </p:sp>
    </p:spTree>
    <p:extLst>
      <p:ext uri="{BB962C8B-B14F-4D97-AF65-F5344CB8AC3E}">
        <p14:creationId xmlns:p14="http://schemas.microsoft.com/office/powerpoint/2010/main" val="3355230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 War</a:t>
            </a:r>
            <a:endParaRPr lang="en-US" dirty="0"/>
          </a:p>
        </p:txBody>
      </p:sp>
      <p:sp>
        <p:nvSpPr>
          <p:cNvPr id="3" name="Content Placeholder 2"/>
          <p:cNvSpPr>
            <a:spLocks noGrp="1"/>
          </p:cNvSpPr>
          <p:nvPr>
            <p:ph idx="1"/>
          </p:nvPr>
        </p:nvSpPr>
        <p:spPr>
          <a:xfrm>
            <a:off x="1024128" y="1870364"/>
            <a:ext cx="9720073" cy="4438996"/>
          </a:xfrm>
        </p:spPr>
        <p:txBody>
          <a:bodyPr>
            <a:normAutofit/>
          </a:bodyPr>
          <a:lstStyle/>
          <a:p>
            <a:r>
              <a:rPr lang="en-US" sz="3200" dirty="0" smtClean="0"/>
              <a:t>1839</a:t>
            </a:r>
          </a:p>
          <a:p>
            <a:r>
              <a:rPr lang="en-US" sz="3200" u="sng" dirty="0" smtClean="0"/>
              <a:t>Opium war between China and Great Britain</a:t>
            </a:r>
          </a:p>
          <a:p>
            <a:r>
              <a:rPr lang="en-US" sz="3200" dirty="0" smtClean="0"/>
              <a:t>Mostly took place at sea</a:t>
            </a:r>
          </a:p>
          <a:p>
            <a:r>
              <a:rPr lang="en-US" sz="3200" dirty="0" smtClean="0"/>
              <a:t>China’s outdated ships didn’t stand a chance against British steam powered gun boats</a:t>
            </a:r>
          </a:p>
          <a:p>
            <a:r>
              <a:rPr lang="en-US" sz="3200" u="sng" dirty="0" smtClean="0"/>
              <a:t>China easily defeated</a:t>
            </a:r>
          </a:p>
          <a:p>
            <a:r>
              <a:rPr lang="en-US" sz="3200" u="sng" dirty="0" smtClean="0"/>
              <a:t>1842 signed Treaty of Nanjing</a:t>
            </a:r>
            <a:endParaRPr lang="en-US" sz="3200" u="sng" dirty="0"/>
          </a:p>
        </p:txBody>
      </p:sp>
    </p:spTree>
    <p:extLst>
      <p:ext uri="{BB962C8B-B14F-4D97-AF65-F5344CB8AC3E}">
        <p14:creationId xmlns:p14="http://schemas.microsoft.com/office/powerpoint/2010/main" val="3483641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Nanjing</a:t>
            </a:r>
            <a:endParaRPr lang="en-US" dirty="0"/>
          </a:p>
        </p:txBody>
      </p:sp>
      <p:sp>
        <p:nvSpPr>
          <p:cNvPr id="3" name="Content Placeholder 2"/>
          <p:cNvSpPr>
            <a:spLocks noGrp="1"/>
          </p:cNvSpPr>
          <p:nvPr>
            <p:ph idx="1"/>
          </p:nvPr>
        </p:nvSpPr>
        <p:spPr>
          <a:xfrm>
            <a:off x="1024128" y="1661375"/>
            <a:ext cx="9720073" cy="4647985"/>
          </a:xfrm>
        </p:spPr>
        <p:txBody>
          <a:bodyPr>
            <a:normAutofit/>
          </a:bodyPr>
          <a:lstStyle/>
          <a:p>
            <a:r>
              <a:rPr lang="en-US" sz="2400" u="sng" dirty="0" smtClean="0"/>
              <a:t>Great Britain got Hong Kong</a:t>
            </a:r>
          </a:p>
          <a:p>
            <a:endParaRPr lang="en-US" sz="2400" u="sng" dirty="0"/>
          </a:p>
          <a:p>
            <a:r>
              <a:rPr lang="en-US" sz="2400" u="sng" dirty="0" smtClean="0"/>
              <a:t>China had to pay Britain’s war costs (Reparations)</a:t>
            </a:r>
          </a:p>
          <a:p>
            <a:endParaRPr lang="en-US" sz="2400" u="sng" dirty="0"/>
          </a:p>
          <a:p>
            <a:r>
              <a:rPr lang="en-US" sz="2400" u="sng" dirty="0" smtClean="0"/>
              <a:t>All Chinese ports had to be open to British trade</a:t>
            </a:r>
          </a:p>
          <a:p>
            <a:endParaRPr lang="en-US" sz="2400" dirty="0"/>
          </a:p>
          <a:p>
            <a:r>
              <a:rPr lang="en-US" sz="2400" dirty="0" smtClean="0"/>
              <a:t>Gained </a:t>
            </a:r>
            <a:r>
              <a:rPr lang="en-US" sz="2400" u="sng" dirty="0" smtClean="0"/>
              <a:t>extraterritorial rights for British citizens – not subject to Chinese laws</a:t>
            </a:r>
          </a:p>
          <a:p>
            <a:endParaRPr lang="en-US" sz="2400" dirty="0"/>
          </a:p>
          <a:p>
            <a:r>
              <a:rPr lang="en-US" sz="2400" dirty="0" smtClean="0"/>
              <a:t>Chinese will grow to resent both foreigners and their opium</a:t>
            </a:r>
            <a:endParaRPr lang="en-US" sz="2400" dirty="0"/>
          </a:p>
        </p:txBody>
      </p:sp>
    </p:spTree>
    <p:extLst>
      <p:ext uri="{BB962C8B-B14F-4D97-AF65-F5344CB8AC3E}">
        <p14:creationId xmlns:p14="http://schemas.microsoft.com/office/powerpoint/2010/main" val="44903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5512158" cy="4112918"/>
          </a:xfrm>
          <a:prstGeom prst="rect">
            <a:avLst/>
          </a:prstGeom>
        </p:spPr>
      </p:pic>
      <p:pic>
        <p:nvPicPr>
          <p:cNvPr id="5" name="Picture 4"/>
          <p:cNvPicPr>
            <a:picLocks noChangeAspect="1"/>
          </p:cNvPicPr>
          <p:nvPr/>
        </p:nvPicPr>
        <p:blipFill>
          <a:blip r:embed="rId3"/>
          <a:stretch>
            <a:fillRect/>
          </a:stretch>
        </p:blipFill>
        <p:spPr>
          <a:xfrm>
            <a:off x="5512158" y="2670048"/>
            <a:ext cx="6686550" cy="4133850"/>
          </a:xfrm>
          <a:prstGeom prst="rect">
            <a:avLst/>
          </a:prstGeom>
        </p:spPr>
      </p:pic>
    </p:spTree>
    <p:extLst>
      <p:ext uri="{BB962C8B-B14F-4D97-AF65-F5344CB8AC3E}">
        <p14:creationId xmlns:p14="http://schemas.microsoft.com/office/powerpoint/2010/main" val="18207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58536" y="585216"/>
            <a:ext cx="9985664" cy="5723509"/>
          </a:xfrm>
          <a:prstGeom prst="rect">
            <a:avLst/>
          </a:prstGeom>
        </p:spPr>
      </p:pic>
    </p:spTree>
    <p:extLst>
      <p:ext uri="{BB962C8B-B14F-4D97-AF65-F5344CB8AC3E}">
        <p14:creationId xmlns:p14="http://schemas.microsoft.com/office/powerpoint/2010/main" val="151563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 </a:t>
            </a:r>
            <a:endParaRPr lang="en-US" dirty="0"/>
          </a:p>
        </p:txBody>
      </p:sp>
      <p:sp>
        <p:nvSpPr>
          <p:cNvPr id="3" name="Content Placeholder 2"/>
          <p:cNvSpPr>
            <a:spLocks noGrp="1"/>
          </p:cNvSpPr>
          <p:nvPr>
            <p:ph idx="1"/>
          </p:nvPr>
        </p:nvSpPr>
        <p:spPr>
          <a:xfrm>
            <a:off x="1024128" y="1596980"/>
            <a:ext cx="9720073" cy="5164428"/>
          </a:xfrm>
        </p:spPr>
        <p:txBody>
          <a:bodyPr>
            <a:normAutofit lnSpcReduction="10000"/>
          </a:bodyPr>
          <a:lstStyle/>
          <a:p>
            <a:r>
              <a:rPr lang="en-US" sz="3000" dirty="0" smtClean="0"/>
              <a:t>What were the four causes of Imperialism? </a:t>
            </a:r>
          </a:p>
          <a:p>
            <a:pPr lvl="1"/>
            <a:r>
              <a:rPr lang="en-US" sz="2600" dirty="0" smtClean="0"/>
              <a:t>Nationalism, social Darwinism, Military reasons, economic reasons</a:t>
            </a:r>
          </a:p>
          <a:p>
            <a:r>
              <a:rPr lang="en-US" sz="3000" dirty="0" smtClean="0"/>
              <a:t>What caused the scramble for Africa? </a:t>
            </a:r>
          </a:p>
          <a:p>
            <a:pPr lvl="1"/>
            <a:r>
              <a:rPr lang="en-US" sz="2600" dirty="0" smtClean="0"/>
              <a:t>King Leopold II annexing Belgian Congo</a:t>
            </a:r>
          </a:p>
          <a:p>
            <a:r>
              <a:rPr lang="en-US" sz="3000" dirty="0" smtClean="0"/>
              <a:t>What was the result of the Berlin Conference?</a:t>
            </a:r>
          </a:p>
          <a:p>
            <a:pPr lvl="1"/>
            <a:r>
              <a:rPr lang="en-US" sz="2600" dirty="0" smtClean="0"/>
              <a:t>European Countries divided Africa amongst themselves, no concern for Africans</a:t>
            </a:r>
          </a:p>
          <a:p>
            <a:r>
              <a:rPr lang="en-US" sz="3000" dirty="0" smtClean="0"/>
              <a:t>Identify one way the Europeans were able to prevent African revolts</a:t>
            </a:r>
          </a:p>
          <a:p>
            <a:pPr lvl="1"/>
            <a:r>
              <a:rPr lang="en-US" sz="2600" dirty="0" smtClean="0"/>
              <a:t>Diseases, play on ethnic rivalries, boundaries, better weapons</a:t>
            </a:r>
          </a:p>
          <a:p>
            <a:r>
              <a:rPr lang="en-US" dirty="0" smtClean="0"/>
              <a:t> </a:t>
            </a:r>
            <a:endParaRPr lang="en-US" dirty="0"/>
          </a:p>
        </p:txBody>
      </p:sp>
    </p:spTree>
    <p:extLst>
      <p:ext uri="{BB962C8B-B14F-4D97-AF65-F5344CB8AC3E}">
        <p14:creationId xmlns:p14="http://schemas.microsoft.com/office/powerpoint/2010/main" val="37701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Taiping rebellion</a:t>
            </a:r>
            <a:endParaRPr lang="en-US" dirty="0"/>
          </a:p>
        </p:txBody>
      </p:sp>
      <p:sp>
        <p:nvSpPr>
          <p:cNvPr id="3" name="Content Placeholder 2"/>
          <p:cNvSpPr>
            <a:spLocks noGrp="1"/>
          </p:cNvSpPr>
          <p:nvPr>
            <p:ph idx="1"/>
          </p:nvPr>
        </p:nvSpPr>
        <p:spPr>
          <a:xfrm>
            <a:off x="1024128" y="1790163"/>
            <a:ext cx="9720073" cy="4519197"/>
          </a:xfrm>
        </p:spPr>
        <p:txBody>
          <a:bodyPr>
            <a:noAutofit/>
          </a:bodyPr>
          <a:lstStyle/>
          <a:p>
            <a:r>
              <a:rPr lang="en-US" sz="2800" dirty="0" smtClean="0"/>
              <a:t>Chinese </a:t>
            </a:r>
            <a:r>
              <a:rPr lang="en-US" sz="2800" u="sng" dirty="0" smtClean="0"/>
              <a:t>population skyrocketed </a:t>
            </a:r>
            <a:r>
              <a:rPr lang="en-US" sz="2800" dirty="0" smtClean="0"/>
              <a:t>30% in only 60 years</a:t>
            </a:r>
          </a:p>
          <a:p>
            <a:endParaRPr lang="en-US" sz="2800" dirty="0" smtClean="0"/>
          </a:p>
          <a:p>
            <a:r>
              <a:rPr lang="en-US" sz="2800" dirty="0" smtClean="0"/>
              <a:t>Food production remained stable</a:t>
            </a:r>
          </a:p>
          <a:p>
            <a:endParaRPr lang="en-US" sz="2800" dirty="0"/>
          </a:p>
          <a:p>
            <a:r>
              <a:rPr lang="en-US" sz="2800" u="sng" dirty="0" smtClean="0"/>
              <a:t>Not enough food = poverty, anger, resentment, crime, corruption</a:t>
            </a:r>
          </a:p>
          <a:p>
            <a:endParaRPr lang="en-US" sz="2800" dirty="0"/>
          </a:p>
          <a:p>
            <a:r>
              <a:rPr lang="en-US" sz="2800" u="sng" dirty="0" smtClean="0"/>
              <a:t>People began rebelling against Qing Dynasty (lost the mandate of heaven)</a:t>
            </a:r>
            <a:endParaRPr lang="en-US" sz="2800" u="sng" dirty="0"/>
          </a:p>
        </p:txBody>
      </p:sp>
    </p:spTree>
    <p:extLst>
      <p:ext uri="{BB962C8B-B14F-4D97-AF65-F5344CB8AC3E}">
        <p14:creationId xmlns:p14="http://schemas.microsoft.com/office/powerpoint/2010/main" val="131170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Taiping rebellion</a:t>
            </a:r>
            <a:endParaRPr lang="en-US" dirty="0"/>
          </a:p>
        </p:txBody>
      </p:sp>
      <p:sp>
        <p:nvSpPr>
          <p:cNvPr id="3" name="Content Placeholder 2"/>
          <p:cNvSpPr>
            <a:spLocks noGrp="1"/>
          </p:cNvSpPr>
          <p:nvPr>
            <p:ph idx="1"/>
          </p:nvPr>
        </p:nvSpPr>
        <p:spPr>
          <a:xfrm>
            <a:off x="1024128" y="1803042"/>
            <a:ext cx="9720073" cy="4506318"/>
          </a:xfrm>
        </p:spPr>
        <p:txBody>
          <a:bodyPr>
            <a:noAutofit/>
          </a:bodyPr>
          <a:lstStyle/>
          <a:p>
            <a:r>
              <a:rPr lang="en-US" sz="2400" dirty="0" smtClean="0"/>
              <a:t>Taiping means “Great Peace”</a:t>
            </a:r>
          </a:p>
          <a:p>
            <a:endParaRPr lang="en-US" sz="2400" dirty="0"/>
          </a:p>
          <a:p>
            <a:r>
              <a:rPr lang="en-US" sz="2400" u="sng" dirty="0" smtClean="0"/>
              <a:t>People wanted to equally distribute China’s resources to be more fair</a:t>
            </a:r>
            <a:r>
              <a:rPr lang="en-US" sz="2400" dirty="0" smtClean="0"/>
              <a:t> (sound familiar? )</a:t>
            </a:r>
          </a:p>
          <a:p>
            <a:endParaRPr lang="en-US" sz="2400" dirty="0"/>
          </a:p>
          <a:p>
            <a:r>
              <a:rPr lang="en-US" sz="2400" dirty="0" smtClean="0"/>
              <a:t>Taiping army reached 1 million, they </a:t>
            </a:r>
            <a:r>
              <a:rPr lang="en-US" sz="2400" u="sng" dirty="0" smtClean="0"/>
              <a:t>captured the city of Nanjing </a:t>
            </a:r>
            <a:r>
              <a:rPr lang="en-US" sz="2400" dirty="0" smtClean="0"/>
              <a:t>and declared it the capital </a:t>
            </a:r>
          </a:p>
          <a:p>
            <a:endParaRPr lang="en-US" sz="2400" dirty="0"/>
          </a:p>
          <a:p>
            <a:r>
              <a:rPr lang="en-US" sz="2400" dirty="0" smtClean="0"/>
              <a:t>Weak leadership resulted in collapse of the Taiping government, </a:t>
            </a:r>
            <a:r>
              <a:rPr lang="en-US" sz="2400" u="sng" dirty="0" smtClean="0"/>
              <a:t>20 million people died</a:t>
            </a:r>
            <a:endParaRPr lang="en-US" sz="2400" u="sng" dirty="0"/>
          </a:p>
        </p:txBody>
      </p:sp>
    </p:spTree>
    <p:extLst>
      <p:ext uri="{BB962C8B-B14F-4D97-AF65-F5344CB8AC3E}">
        <p14:creationId xmlns:p14="http://schemas.microsoft.com/office/powerpoint/2010/main" val="2305485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Boxer Rebellion</a:t>
            </a:r>
            <a:endParaRPr lang="en-US" dirty="0"/>
          </a:p>
        </p:txBody>
      </p:sp>
      <p:sp>
        <p:nvSpPr>
          <p:cNvPr id="3" name="Content Placeholder 2"/>
          <p:cNvSpPr>
            <a:spLocks noGrp="1"/>
          </p:cNvSpPr>
          <p:nvPr>
            <p:ph idx="1"/>
          </p:nvPr>
        </p:nvSpPr>
        <p:spPr>
          <a:xfrm>
            <a:off x="1024128" y="1687132"/>
            <a:ext cx="9720073" cy="4622228"/>
          </a:xfrm>
        </p:spPr>
        <p:txBody>
          <a:bodyPr>
            <a:noAutofit/>
          </a:bodyPr>
          <a:lstStyle/>
          <a:p>
            <a:r>
              <a:rPr lang="en-US" sz="2800" u="sng" dirty="0" smtClean="0"/>
              <a:t>Chinese were embarrassed</a:t>
            </a:r>
            <a:r>
              <a:rPr lang="en-US" sz="2800" dirty="0" smtClean="0"/>
              <a:t> by their loss in opium war, the heavy influence of foreigners, their weak government – anti-imperialist</a:t>
            </a:r>
          </a:p>
          <a:p>
            <a:endParaRPr lang="en-US" sz="2800" dirty="0"/>
          </a:p>
          <a:p>
            <a:r>
              <a:rPr lang="en-US" sz="2800" dirty="0" smtClean="0"/>
              <a:t>Frustration and embarrassment </a:t>
            </a:r>
            <a:r>
              <a:rPr lang="en-US" sz="2800" u="sng" dirty="0" smtClean="0"/>
              <a:t>led to violence</a:t>
            </a:r>
          </a:p>
          <a:p>
            <a:endParaRPr lang="en-US" sz="2800" dirty="0"/>
          </a:p>
          <a:p>
            <a:r>
              <a:rPr lang="en-US" sz="2800" dirty="0" smtClean="0"/>
              <a:t>Poor people </a:t>
            </a:r>
            <a:r>
              <a:rPr lang="en-US" sz="2800" u="sng" dirty="0" smtClean="0"/>
              <a:t>revolted against imperialists and Chinese Christians </a:t>
            </a:r>
            <a:r>
              <a:rPr lang="en-US" sz="2800" dirty="0" smtClean="0"/>
              <a:t>(thought they were sell-outs)</a:t>
            </a:r>
          </a:p>
          <a:p>
            <a:endParaRPr lang="en-US" sz="2800" dirty="0"/>
          </a:p>
          <a:p>
            <a:r>
              <a:rPr lang="en-US" sz="2800" dirty="0" smtClean="0"/>
              <a:t>Formed a secret society called the Society of Righteous and Harmonious Fists</a:t>
            </a:r>
            <a:endParaRPr lang="en-US" sz="2800" dirty="0"/>
          </a:p>
        </p:txBody>
      </p:sp>
    </p:spTree>
    <p:extLst>
      <p:ext uri="{BB962C8B-B14F-4D97-AF65-F5344CB8AC3E}">
        <p14:creationId xmlns:p14="http://schemas.microsoft.com/office/powerpoint/2010/main" val="3244302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Boxer rebellion</a:t>
            </a:r>
            <a:endParaRPr lang="en-US" dirty="0"/>
          </a:p>
        </p:txBody>
      </p:sp>
      <p:sp>
        <p:nvSpPr>
          <p:cNvPr id="3" name="Content Placeholder 2"/>
          <p:cNvSpPr>
            <a:spLocks noGrp="1"/>
          </p:cNvSpPr>
          <p:nvPr>
            <p:ph idx="1"/>
          </p:nvPr>
        </p:nvSpPr>
        <p:spPr>
          <a:xfrm>
            <a:off x="740793" y="1719330"/>
            <a:ext cx="9720073" cy="4023360"/>
          </a:xfrm>
        </p:spPr>
        <p:txBody>
          <a:bodyPr>
            <a:noAutofit/>
          </a:bodyPr>
          <a:lstStyle/>
          <a:p>
            <a:r>
              <a:rPr lang="en-US" sz="3200" u="sng" dirty="0" smtClean="0"/>
              <a:t>Nicknamed the “Boxers”</a:t>
            </a:r>
          </a:p>
          <a:p>
            <a:endParaRPr lang="en-US" sz="3200" dirty="0"/>
          </a:p>
          <a:p>
            <a:r>
              <a:rPr lang="en-US" sz="3200" dirty="0" smtClean="0"/>
              <a:t>Surrounded foreigners in Beijing, kept city for several months</a:t>
            </a:r>
          </a:p>
          <a:p>
            <a:endParaRPr lang="en-US" sz="3200" dirty="0"/>
          </a:p>
          <a:p>
            <a:r>
              <a:rPr lang="en-US" sz="3200" u="sng" dirty="0" smtClean="0"/>
              <a:t>European powers defeated Boxers</a:t>
            </a:r>
          </a:p>
          <a:p>
            <a:endParaRPr lang="en-US" sz="3200" dirty="0"/>
          </a:p>
          <a:p>
            <a:r>
              <a:rPr lang="en-US" sz="3200" u="sng" dirty="0" smtClean="0"/>
              <a:t>Result</a:t>
            </a:r>
            <a:r>
              <a:rPr lang="en-US" sz="3200" dirty="0" smtClean="0"/>
              <a:t>: even though they lost, a </a:t>
            </a:r>
            <a:r>
              <a:rPr lang="en-US" sz="3200" u="sng" dirty="0" smtClean="0"/>
              <a:t>strong sense of nationalism was established</a:t>
            </a:r>
            <a:endParaRPr lang="en-US" sz="3200" u="sng" dirty="0"/>
          </a:p>
        </p:txBody>
      </p:sp>
    </p:spTree>
    <p:extLst>
      <p:ext uri="{BB962C8B-B14F-4D97-AF65-F5344CB8AC3E}">
        <p14:creationId xmlns:p14="http://schemas.microsoft.com/office/powerpoint/2010/main" val="1442811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normAutofit/>
          </a:bodyPr>
          <a:lstStyle/>
          <a:p>
            <a:r>
              <a:rPr lang="en-US" sz="3200" dirty="0" smtClean="0"/>
              <a:t>Write a paragraph in which you summarize the cause and effect of one of the following events in China: </a:t>
            </a:r>
          </a:p>
          <a:p>
            <a:endParaRPr lang="en-US" sz="3200" dirty="0" smtClean="0"/>
          </a:p>
          <a:p>
            <a:r>
              <a:rPr lang="en-US" sz="3200" dirty="0" smtClean="0"/>
              <a:t>1. Opium War</a:t>
            </a:r>
          </a:p>
          <a:p>
            <a:r>
              <a:rPr lang="en-US" sz="3200" dirty="0" smtClean="0"/>
              <a:t>2. Boxer Rebellion</a:t>
            </a:r>
          </a:p>
          <a:p>
            <a:r>
              <a:rPr lang="en-US" sz="3200" dirty="0" smtClean="0"/>
              <a:t>3. Taiping Rebellion</a:t>
            </a:r>
            <a:endParaRPr lang="en-US" sz="3200" dirty="0"/>
          </a:p>
        </p:txBody>
      </p:sp>
    </p:spTree>
    <p:extLst>
      <p:ext uri="{BB962C8B-B14F-4D97-AF65-F5344CB8AC3E}">
        <p14:creationId xmlns:p14="http://schemas.microsoft.com/office/powerpoint/2010/main" val="158386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Bellringer</a:t>
            </a:r>
            <a:endParaRPr lang="en-US" dirty="0" smtClean="0"/>
          </a:p>
          <a:p>
            <a:r>
              <a:rPr lang="en-US" dirty="0" smtClean="0"/>
              <a:t>Review Questions</a:t>
            </a:r>
          </a:p>
          <a:p>
            <a:r>
              <a:rPr lang="en-US" dirty="0" smtClean="0"/>
              <a:t>Notes: Imperialism in China</a:t>
            </a:r>
          </a:p>
          <a:p>
            <a:r>
              <a:rPr lang="en-US" dirty="0" smtClean="0"/>
              <a:t>Exit Ticket</a:t>
            </a:r>
          </a:p>
          <a:p>
            <a:endParaRPr lang="en-US" dirty="0"/>
          </a:p>
          <a:p>
            <a:r>
              <a:rPr lang="en-US" dirty="0" smtClean="0"/>
              <a:t>**Quiz Tomorrow*</a:t>
            </a:r>
            <a:endParaRPr lang="en-US" dirty="0"/>
          </a:p>
        </p:txBody>
      </p:sp>
    </p:spTree>
    <p:extLst>
      <p:ext uri="{BB962C8B-B14F-4D97-AF65-F5344CB8AC3E}">
        <p14:creationId xmlns:p14="http://schemas.microsoft.com/office/powerpoint/2010/main" val="203803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024128" y="1648496"/>
            <a:ext cx="9720073" cy="4958366"/>
          </a:xfrm>
        </p:spPr>
        <p:txBody>
          <a:bodyPr>
            <a:normAutofit lnSpcReduction="10000"/>
          </a:bodyPr>
          <a:lstStyle/>
          <a:p>
            <a:r>
              <a:rPr lang="en-US" sz="2800" dirty="0" smtClean="0"/>
              <a:t>What was the Sadler report? </a:t>
            </a:r>
          </a:p>
          <a:p>
            <a:pPr lvl="1"/>
            <a:r>
              <a:rPr lang="en-US" sz="2400" dirty="0" smtClean="0"/>
              <a:t>Parliamentary hearings on labor violations, child labor</a:t>
            </a:r>
          </a:p>
          <a:p>
            <a:r>
              <a:rPr lang="en-US" sz="2800" dirty="0" smtClean="0"/>
              <a:t>What legislation was passed as a result of the Sadler report? </a:t>
            </a:r>
          </a:p>
          <a:p>
            <a:pPr lvl="1"/>
            <a:r>
              <a:rPr lang="en-US" sz="2400" dirty="0" smtClean="0"/>
              <a:t>Factory Act 1833</a:t>
            </a:r>
          </a:p>
          <a:p>
            <a:r>
              <a:rPr lang="en-US" sz="2800" dirty="0" smtClean="0"/>
              <a:t>What was the scramble for Africa? </a:t>
            </a:r>
          </a:p>
          <a:p>
            <a:pPr lvl="1"/>
            <a:r>
              <a:rPr lang="en-US" sz="2400" dirty="0" smtClean="0"/>
              <a:t>Industrialized countries all fighting over imperializing Africa</a:t>
            </a:r>
          </a:p>
          <a:p>
            <a:r>
              <a:rPr lang="en-US" sz="2800" dirty="0" smtClean="0"/>
              <a:t>What was the result of the Berlin Conference? </a:t>
            </a:r>
          </a:p>
          <a:p>
            <a:pPr lvl="1"/>
            <a:r>
              <a:rPr lang="en-US" sz="2400" dirty="0" smtClean="0"/>
              <a:t>Europeans countries divided Africa amongst themselves</a:t>
            </a:r>
          </a:p>
          <a:p>
            <a:r>
              <a:rPr lang="en-US" sz="2800" dirty="0" smtClean="0"/>
              <a:t>What is social Darwinism? </a:t>
            </a:r>
          </a:p>
          <a:p>
            <a:pPr lvl="1"/>
            <a:r>
              <a:rPr lang="en-US" sz="2400" dirty="0" smtClean="0"/>
              <a:t>Idea that helping “less fortunate, uncivilized” peoples become “civilized” was a duty of European countries</a:t>
            </a:r>
          </a:p>
          <a:p>
            <a:endParaRPr lang="en-US" dirty="0"/>
          </a:p>
        </p:txBody>
      </p:sp>
    </p:spTree>
    <p:extLst>
      <p:ext uri="{BB962C8B-B14F-4D97-AF65-F5344CB8AC3E}">
        <p14:creationId xmlns:p14="http://schemas.microsoft.com/office/powerpoint/2010/main" val="5627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 identify the causes and effects of the opium war and the Taiping/Boxer rebellions by writing a paragraph</a:t>
            </a:r>
            <a:endParaRPr lang="en-US" dirty="0"/>
          </a:p>
        </p:txBody>
      </p:sp>
    </p:spTree>
    <p:extLst>
      <p:ext uri="{BB962C8B-B14F-4D97-AF65-F5344CB8AC3E}">
        <p14:creationId xmlns:p14="http://schemas.microsoft.com/office/powerpoint/2010/main" val="163290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Imperialism in China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5149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4" name="Content Placeholder 3"/>
          <p:cNvPicPr>
            <a:picLocks noGrp="1" noChangeAspect="1"/>
          </p:cNvPicPr>
          <p:nvPr>
            <p:ph idx="1"/>
          </p:nvPr>
        </p:nvPicPr>
        <p:blipFill>
          <a:blip r:embed="rId2"/>
          <a:stretch>
            <a:fillRect/>
          </a:stretch>
        </p:blipFill>
        <p:spPr>
          <a:xfrm>
            <a:off x="374073" y="1537856"/>
            <a:ext cx="11035145" cy="5320144"/>
          </a:xfrm>
          <a:prstGeom prst="rect">
            <a:avLst/>
          </a:prstGeom>
        </p:spPr>
      </p:pic>
    </p:spTree>
    <p:extLst>
      <p:ext uri="{BB962C8B-B14F-4D97-AF65-F5344CB8AC3E}">
        <p14:creationId xmlns:p14="http://schemas.microsoft.com/office/powerpoint/2010/main" val="3886717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4" name="Content Placeholder 3"/>
          <p:cNvPicPr>
            <a:picLocks noGrp="1" noChangeAspect="1"/>
          </p:cNvPicPr>
          <p:nvPr>
            <p:ph idx="1"/>
          </p:nvPr>
        </p:nvPicPr>
        <p:blipFill>
          <a:blip r:embed="rId2"/>
          <a:stretch>
            <a:fillRect/>
          </a:stretch>
        </p:blipFill>
        <p:spPr>
          <a:xfrm>
            <a:off x="1143000" y="1776846"/>
            <a:ext cx="9757064" cy="4531880"/>
          </a:xfrm>
          <a:prstGeom prst="rect">
            <a:avLst/>
          </a:prstGeom>
        </p:spPr>
      </p:pic>
    </p:spTree>
    <p:extLst>
      <p:ext uri="{BB962C8B-B14F-4D97-AF65-F5344CB8AC3E}">
        <p14:creationId xmlns:p14="http://schemas.microsoft.com/office/powerpoint/2010/main" val="2794325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Circumstance</a:t>
            </a:r>
            <a:endParaRPr lang="en-US" dirty="0"/>
          </a:p>
        </p:txBody>
      </p:sp>
      <p:sp>
        <p:nvSpPr>
          <p:cNvPr id="3" name="Content Placeholder 2"/>
          <p:cNvSpPr>
            <a:spLocks noGrp="1"/>
          </p:cNvSpPr>
          <p:nvPr>
            <p:ph idx="1"/>
          </p:nvPr>
        </p:nvSpPr>
        <p:spPr/>
        <p:txBody>
          <a:bodyPr>
            <a:normAutofit/>
          </a:bodyPr>
          <a:lstStyle/>
          <a:p>
            <a:r>
              <a:rPr lang="en-US" sz="2800" u="sng" dirty="0" smtClean="0"/>
              <a:t>China was Isolationist </a:t>
            </a:r>
            <a:r>
              <a:rPr lang="en-US" sz="2800" dirty="0" smtClean="0"/>
              <a:t>– they did not care to interact with the rest of the world</a:t>
            </a:r>
          </a:p>
          <a:p>
            <a:endParaRPr lang="en-US" sz="2800" dirty="0"/>
          </a:p>
          <a:p>
            <a:r>
              <a:rPr lang="en-US" sz="2800" dirty="0" smtClean="0"/>
              <a:t>Why? </a:t>
            </a:r>
          </a:p>
          <a:p>
            <a:pPr lvl="1"/>
            <a:r>
              <a:rPr lang="en-US" sz="2400" u="sng" dirty="0" smtClean="0"/>
              <a:t>Ethnocentric due to geography </a:t>
            </a:r>
          </a:p>
          <a:p>
            <a:endParaRPr lang="en-US" sz="2800" dirty="0"/>
          </a:p>
          <a:p>
            <a:r>
              <a:rPr lang="en-US" sz="2800" dirty="0" smtClean="0"/>
              <a:t>There was a </a:t>
            </a:r>
            <a:r>
              <a:rPr lang="en-US" sz="2800" u="sng" dirty="0" smtClean="0"/>
              <a:t>high demand for Chinese goods in Europe, but a low demand for European goods in China</a:t>
            </a:r>
            <a:endParaRPr lang="en-US" sz="2800" u="sng" dirty="0"/>
          </a:p>
        </p:txBody>
      </p:sp>
    </p:spTree>
    <p:extLst>
      <p:ext uri="{BB962C8B-B14F-4D97-AF65-F5344CB8AC3E}">
        <p14:creationId xmlns:p14="http://schemas.microsoft.com/office/powerpoint/2010/main" val="2125765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2813</TotalTime>
  <Words>792</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Tw Cen MT</vt:lpstr>
      <vt:lpstr>Tw Cen MT Condensed</vt:lpstr>
      <vt:lpstr>Wingdings 3</vt:lpstr>
      <vt:lpstr>Integral</vt:lpstr>
      <vt:lpstr>Map of africa</vt:lpstr>
      <vt:lpstr>Review Questions </vt:lpstr>
      <vt:lpstr>Agenda</vt:lpstr>
      <vt:lpstr>Review Questions</vt:lpstr>
      <vt:lpstr>Objectives</vt:lpstr>
      <vt:lpstr>Imperialism in China</vt:lpstr>
      <vt:lpstr>China</vt:lpstr>
      <vt:lpstr>China</vt:lpstr>
      <vt:lpstr>Historical Circumstance</vt:lpstr>
      <vt:lpstr>Motivation</vt:lpstr>
      <vt:lpstr>Solution</vt:lpstr>
      <vt:lpstr>Opium</vt:lpstr>
      <vt:lpstr>Opium</vt:lpstr>
      <vt:lpstr>Opium</vt:lpstr>
      <vt:lpstr>Qing Emperor to Queen Victoria</vt:lpstr>
      <vt:lpstr>Opium War</vt:lpstr>
      <vt:lpstr>Treaty of Nanjing</vt:lpstr>
      <vt:lpstr>PowerPoint Presentation</vt:lpstr>
      <vt:lpstr>PowerPoint Presentation</vt:lpstr>
      <vt:lpstr>Taiping rebellion</vt:lpstr>
      <vt:lpstr>Taiping rebellion</vt:lpstr>
      <vt:lpstr>Boxer Rebellion</vt:lpstr>
      <vt:lpstr>Boxer rebellion</vt:lpstr>
      <vt:lpstr>Exit Ticket</vt:lpstr>
    </vt:vector>
  </TitlesOfParts>
  <Company>SCRIC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in China</dc:title>
  <dc:creator>Sarah Bidwell</dc:creator>
  <cp:lastModifiedBy>Sarah Bidwell</cp:lastModifiedBy>
  <cp:revision>11</cp:revision>
  <dcterms:created xsi:type="dcterms:W3CDTF">2014-12-16T13:53:11Z</dcterms:created>
  <dcterms:modified xsi:type="dcterms:W3CDTF">2014-12-18T12:46:58Z</dcterms:modified>
</cp:coreProperties>
</file>