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57" r:id="rId5"/>
    <p:sldId id="258" r:id="rId6"/>
    <p:sldId id="259" r:id="rId7"/>
    <p:sldId id="262" r:id="rId8"/>
    <p:sldId id="261" r:id="rId9"/>
    <p:sldId id="263" r:id="rId10"/>
    <p:sldId id="268" r:id="rId11"/>
    <p:sldId id="269" r:id="rId12"/>
    <p:sldId id="270" r:id="rId13"/>
    <p:sldId id="271" r:id="rId14"/>
    <p:sldId id="266" r:id="rId15"/>
    <p:sldId id="272" r:id="rId16"/>
    <p:sldId id="267"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3FBAFF-53D1-44F0-BCC0-C3288DB92C4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89259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FBAFF-53D1-44F0-BCC0-C3288DB92C4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231008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FBAFF-53D1-44F0-BCC0-C3288DB92C4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20995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FBAFF-53D1-44F0-BCC0-C3288DB92C4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382501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FBAFF-53D1-44F0-BCC0-C3288DB92C4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306851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FBAFF-53D1-44F0-BCC0-C3288DB92C43}"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37312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FBAFF-53D1-44F0-BCC0-C3288DB92C43}"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184944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3FBAFF-53D1-44F0-BCC0-C3288DB92C43}" type="datetimeFigureOut">
              <a:rPr lang="en-US" smtClean="0"/>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423455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FBAFF-53D1-44F0-BCC0-C3288DB92C43}" type="datetimeFigureOut">
              <a:rPr lang="en-US" smtClean="0"/>
              <a:t>5/1/2015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199248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FBAFF-53D1-44F0-BCC0-C3288DB92C43}"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288810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FBAFF-53D1-44F0-BCC0-C3288DB92C43}"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06F63-E5FC-475D-B699-B102F68F1182}" type="slidenum">
              <a:rPr lang="en-US" smtClean="0"/>
              <a:t>‹#›</a:t>
            </a:fld>
            <a:endParaRPr lang="en-US"/>
          </a:p>
        </p:txBody>
      </p:sp>
    </p:spTree>
    <p:extLst>
      <p:ext uri="{BB962C8B-B14F-4D97-AF65-F5344CB8AC3E}">
        <p14:creationId xmlns:p14="http://schemas.microsoft.com/office/powerpoint/2010/main" val="352204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FBAFF-53D1-44F0-BCC0-C3288DB92C43}" type="datetimeFigureOut">
              <a:rPr lang="en-US" smtClean="0"/>
              <a:t>5/1/2015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06F63-E5FC-475D-B699-B102F68F1182}" type="slidenum">
              <a:rPr lang="en-US" smtClean="0"/>
              <a:t>‹#›</a:t>
            </a:fld>
            <a:endParaRPr lang="en-US"/>
          </a:p>
        </p:txBody>
      </p:sp>
    </p:spTree>
    <p:extLst>
      <p:ext uri="{BB962C8B-B14F-4D97-AF65-F5344CB8AC3E}">
        <p14:creationId xmlns:p14="http://schemas.microsoft.com/office/powerpoint/2010/main" val="400035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greenrooftechnology.com/extensive-green-roo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Green Roofs</a:t>
            </a:r>
            <a:br>
              <a:rPr lang="en-US" dirty="0" smtClean="0"/>
            </a:br>
            <a:r>
              <a:rPr lang="en-US" dirty="0" smtClean="0"/>
              <a:t> </a:t>
            </a:r>
            <a:endParaRPr lang="en-US" dirty="0"/>
          </a:p>
        </p:txBody>
      </p:sp>
      <p:sp>
        <p:nvSpPr>
          <p:cNvPr id="3" name="Subtitle 2"/>
          <p:cNvSpPr>
            <a:spLocks noGrp="1"/>
          </p:cNvSpPr>
          <p:nvPr>
            <p:ph type="subTitle" idx="1"/>
          </p:nvPr>
        </p:nvSpPr>
        <p:spPr/>
        <p:txBody>
          <a:bodyPr/>
          <a:lstStyle/>
          <a:p>
            <a:r>
              <a:rPr lang="en-US" dirty="0" err="1" smtClean="0"/>
              <a:t>Auston</a:t>
            </a:r>
            <a:r>
              <a:rPr lang="en-US" dirty="0" smtClean="0"/>
              <a:t> Reed</a:t>
            </a:r>
            <a:endParaRPr lang="en-US" dirty="0"/>
          </a:p>
        </p:txBody>
      </p:sp>
    </p:spTree>
    <p:extLst>
      <p:ext uri="{BB962C8B-B14F-4D97-AF65-F5344CB8AC3E}">
        <p14:creationId xmlns:p14="http://schemas.microsoft.com/office/powerpoint/2010/main" val="327602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Intensive Green Roofs </a:t>
            </a:r>
          </a:p>
        </p:txBody>
      </p:sp>
      <p:pic>
        <p:nvPicPr>
          <p:cNvPr id="9" name="Picture 8"/>
          <p:cNvPicPr>
            <a:picLocks noChangeAspect="1"/>
          </p:cNvPicPr>
          <p:nvPr/>
        </p:nvPicPr>
        <p:blipFill>
          <a:blip r:embed="rId2"/>
          <a:stretch>
            <a:fillRect/>
          </a:stretch>
        </p:blipFill>
        <p:spPr>
          <a:xfrm>
            <a:off x="838200" y="2468562"/>
            <a:ext cx="11154818" cy="2611438"/>
          </a:xfrm>
          <a:prstGeom prst="rect">
            <a:avLst/>
          </a:prstGeom>
        </p:spPr>
      </p:pic>
    </p:spTree>
    <p:extLst>
      <p:ext uri="{BB962C8B-B14F-4D97-AF65-F5344CB8AC3E}">
        <p14:creationId xmlns:p14="http://schemas.microsoft.com/office/powerpoint/2010/main" val="187560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is</a:t>
            </a:r>
            <a:endParaRPr lang="en-US" dirty="0"/>
          </a:p>
        </p:txBody>
      </p:sp>
      <p:sp>
        <p:nvSpPr>
          <p:cNvPr id="3" name="Content Placeholder 2"/>
          <p:cNvSpPr>
            <a:spLocks noGrp="1"/>
          </p:cNvSpPr>
          <p:nvPr>
            <p:ph idx="1"/>
          </p:nvPr>
        </p:nvSpPr>
        <p:spPr/>
        <p:txBody>
          <a:bodyPr/>
          <a:lstStyle/>
          <a:p>
            <a:r>
              <a:rPr lang="en-US" dirty="0"/>
              <a:t>An intensive green roof system is characterized by its variety of vegetation ranging from herbaceous plants to small trees with </a:t>
            </a:r>
            <a:r>
              <a:rPr lang="en-US" dirty="0" smtClean="0"/>
              <a:t>professional </a:t>
            </a:r>
            <a:r>
              <a:rPr lang="en-US" dirty="0"/>
              <a:t>maintenance and advanced green roof irrigation systems.  A typical growing medium depth of an intensive green roof is 6 inches or </a:t>
            </a:r>
            <a:r>
              <a:rPr lang="en-US" dirty="0" smtClean="0"/>
              <a:t>more. This </a:t>
            </a:r>
            <a:r>
              <a:rPr lang="en-US" dirty="0"/>
              <a:t>system supports everything from small personal/home gardens to full scale public parks. </a:t>
            </a:r>
            <a:r>
              <a:rPr lang="en-US" dirty="0" smtClean="0"/>
              <a:t>Plant </a:t>
            </a:r>
            <a:r>
              <a:rPr lang="en-US" dirty="0"/>
              <a:t>selection and design greatly affects the maintenance required for the upkeep of these roofs. Rooftop farms, urban roof farms or vegetable farms on roofs are clearly intensive green roofs and require higher nutrient applications and focused maintenance</a:t>
            </a:r>
            <a:r>
              <a:rPr lang="en-US" dirty="0" smtClean="0"/>
              <a:t>. The average weight per square </a:t>
            </a:r>
            <a:r>
              <a:rPr lang="en-US" dirty="0"/>
              <a:t>foot is 35 - 80+ </a:t>
            </a:r>
            <a:r>
              <a:rPr lang="en-US" dirty="0" err="1" smtClean="0"/>
              <a:t>lbs</a:t>
            </a:r>
            <a:r>
              <a:rPr lang="en-US" dirty="0" smtClean="0"/>
              <a:t>/ft².</a:t>
            </a:r>
            <a:endParaRPr lang="en-US" dirty="0"/>
          </a:p>
        </p:txBody>
      </p:sp>
    </p:spTree>
    <p:extLst>
      <p:ext uri="{BB962C8B-B14F-4D97-AF65-F5344CB8AC3E}">
        <p14:creationId xmlns:p14="http://schemas.microsoft.com/office/powerpoint/2010/main" val="34074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plants</a:t>
            </a:r>
            <a:endParaRPr lang="en-US" dirty="0"/>
          </a:p>
        </p:txBody>
      </p:sp>
      <p:pic>
        <p:nvPicPr>
          <p:cNvPr id="4" name="Picture 3"/>
          <p:cNvPicPr>
            <a:picLocks noChangeAspect="1"/>
          </p:cNvPicPr>
          <p:nvPr/>
        </p:nvPicPr>
        <p:blipFill>
          <a:blip r:embed="rId2"/>
          <a:stretch>
            <a:fillRect/>
          </a:stretch>
        </p:blipFill>
        <p:spPr>
          <a:xfrm>
            <a:off x="5472112" y="541337"/>
            <a:ext cx="6200775" cy="5800725"/>
          </a:xfrm>
          <a:prstGeom prst="rect">
            <a:avLst/>
          </a:prstGeom>
        </p:spPr>
      </p:pic>
    </p:spTree>
    <p:extLst>
      <p:ext uri="{BB962C8B-B14F-4D97-AF65-F5344CB8AC3E}">
        <p14:creationId xmlns:p14="http://schemas.microsoft.com/office/powerpoint/2010/main" val="322407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Chicago City Hall </a:t>
            </a:r>
          </a:p>
        </p:txBody>
      </p:sp>
      <p:sp>
        <p:nvSpPr>
          <p:cNvPr id="3" name="Content Placeholder 2"/>
          <p:cNvSpPr>
            <a:spLocks noGrp="1"/>
          </p:cNvSpPr>
          <p:nvPr>
            <p:ph idx="1"/>
          </p:nvPr>
        </p:nvSpPr>
        <p:spPr/>
        <p:txBody>
          <a:bodyPr/>
          <a:lstStyle/>
          <a:p>
            <a:r>
              <a:rPr lang="en-US" dirty="0"/>
              <a:t>The Chicago City Hall green roof profile ranges from 4 inches to 2 feet in depth on a </a:t>
            </a:r>
            <a:r>
              <a:rPr lang="en-US" dirty="0" err="1"/>
              <a:t>Geofoam</a:t>
            </a:r>
            <a:r>
              <a:rPr lang="en-US" dirty="0"/>
              <a:t> landscape.  This roof amply supports over 150 plant species, including woody shrubs, vines and trees.  The plants were selected for their hardiness, native origins and their hardiness to the extreme temperatures and wind of the city by Landscape architects. </a:t>
            </a:r>
            <a:r>
              <a:rPr lang="en-US" dirty="0" err="1"/>
              <a:t>Jörg</a:t>
            </a:r>
            <a:r>
              <a:rPr lang="en-US" dirty="0"/>
              <a:t> </a:t>
            </a:r>
            <a:r>
              <a:rPr lang="en-US" dirty="0" err="1"/>
              <a:t>Breuning</a:t>
            </a:r>
            <a:r>
              <a:rPr lang="en-US" dirty="0"/>
              <a:t> consulted this project in all regards and developed Green Roof solution tailored for this unique location - and the first green roof in the USA according modern green roof technology.</a:t>
            </a:r>
          </a:p>
        </p:txBody>
      </p:sp>
      <p:pic>
        <p:nvPicPr>
          <p:cNvPr id="4" name="Picture 3"/>
          <p:cNvPicPr>
            <a:picLocks noChangeAspect="1"/>
          </p:cNvPicPr>
          <p:nvPr/>
        </p:nvPicPr>
        <p:blipFill>
          <a:blip r:embed="rId2"/>
          <a:stretch>
            <a:fillRect/>
          </a:stretch>
        </p:blipFill>
        <p:spPr>
          <a:xfrm>
            <a:off x="8166100" y="4924108"/>
            <a:ext cx="2603500" cy="1770380"/>
          </a:xfrm>
          <a:prstGeom prst="rect">
            <a:avLst/>
          </a:prstGeom>
        </p:spPr>
      </p:pic>
    </p:spTree>
    <p:extLst>
      <p:ext uri="{BB962C8B-B14F-4D97-AF65-F5344CB8AC3E}">
        <p14:creationId xmlns:p14="http://schemas.microsoft.com/office/powerpoint/2010/main" val="123697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9300" y="2667000"/>
            <a:ext cx="5711756" cy="3752850"/>
          </a:xfrm>
          <a:prstGeom prst="rect">
            <a:avLst/>
          </a:prstGeom>
        </p:spPr>
      </p:pic>
      <p:sp>
        <p:nvSpPr>
          <p:cNvPr id="2" name="Title 1"/>
          <p:cNvSpPr>
            <a:spLocks noGrp="1"/>
          </p:cNvSpPr>
          <p:nvPr>
            <p:ph type="title"/>
          </p:nvPr>
        </p:nvSpPr>
        <p:spPr/>
        <p:txBody>
          <a:bodyPr/>
          <a:lstStyle/>
          <a:p>
            <a:r>
              <a:rPr lang="en-US" dirty="0" smtClean="0"/>
              <a:t>Possible design for the Library</a:t>
            </a:r>
            <a:endParaRPr lang="en-US" dirty="0"/>
          </a:p>
        </p:txBody>
      </p:sp>
      <p:pic>
        <p:nvPicPr>
          <p:cNvPr id="5" name="Picture 4"/>
          <p:cNvPicPr>
            <a:picLocks noChangeAspect="1"/>
          </p:cNvPicPr>
          <p:nvPr/>
        </p:nvPicPr>
        <p:blipFill>
          <a:blip r:embed="rId3"/>
          <a:stretch>
            <a:fillRect/>
          </a:stretch>
        </p:blipFill>
        <p:spPr>
          <a:xfrm>
            <a:off x="6883400" y="1930469"/>
            <a:ext cx="4714875" cy="4489381"/>
          </a:xfrm>
          <a:prstGeom prst="rect">
            <a:avLst/>
          </a:prstGeom>
        </p:spPr>
      </p:pic>
    </p:spTree>
    <p:extLst>
      <p:ext uri="{BB962C8B-B14F-4D97-AF65-F5344CB8AC3E}">
        <p14:creationId xmlns:p14="http://schemas.microsoft.com/office/powerpoint/2010/main" val="38961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design</a:t>
            </a:r>
            <a:endParaRPr lang="en-US" dirty="0"/>
          </a:p>
        </p:txBody>
      </p:sp>
      <p:sp>
        <p:nvSpPr>
          <p:cNvPr id="5" name="Rectangle 4"/>
          <p:cNvSpPr/>
          <p:nvPr/>
        </p:nvSpPr>
        <p:spPr>
          <a:xfrm>
            <a:off x="1981200" y="2324100"/>
            <a:ext cx="6832600" cy="321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0200" y="2311400"/>
            <a:ext cx="3454400" cy="322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24500" y="2324100"/>
            <a:ext cx="1612900" cy="14859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49900" y="4127500"/>
            <a:ext cx="3263900" cy="14097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42200" y="2324100"/>
            <a:ext cx="1371600" cy="10795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32500" y="3810000"/>
            <a:ext cx="1409700" cy="369332"/>
          </a:xfrm>
          <a:prstGeom prst="rect">
            <a:avLst/>
          </a:prstGeom>
          <a:noFill/>
        </p:spPr>
        <p:txBody>
          <a:bodyPr wrap="square" rtlCol="0">
            <a:spAutoFit/>
          </a:bodyPr>
          <a:lstStyle/>
          <a:p>
            <a:r>
              <a:rPr lang="en-US" dirty="0" smtClean="0"/>
              <a:t>Walk way</a:t>
            </a:r>
            <a:endParaRPr lang="en-US" dirty="0"/>
          </a:p>
        </p:txBody>
      </p:sp>
      <p:cxnSp>
        <p:nvCxnSpPr>
          <p:cNvPr id="12" name="Straight Arrow Connector 11"/>
          <p:cNvCxnSpPr/>
          <p:nvPr/>
        </p:nvCxnSpPr>
        <p:spPr>
          <a:xfrm flipV="1">
            <a:off x="7137400" y="3810000"/>
            <a:ext cx="825500" cy="13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38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design</a:t>
            </a:r>
            <a:endParaRPr lang="en-US" dirty="0"/>
          </a:p>
        </p:txBody>
      </p:sp>
      <p:sp>
        <p:nvSpPr>
          <p:cNvPr id="3" name="Content Placeholder 2"/>
          <p:cNvSpPr>
            <a:spLocks noGrp="1"/>
          </p:cNvSpPr>
          <p:nvPr>
            <p:ph idx="1"/>
          </p:nvPr>
        </p:nvSpPr>
        <p:spPr/>
        <p:txBody>
          <a:bodyPr/>
          <a:lstStyle/>
          <a:p>
            <a:r>
              <a:rPr lang="en-US" dirty="0" smtClean="0"/>
              <a:t>This design is a Extensive Green which has high grasses and shrubs. The average </a:t>
            </a:r>
            <a:r>
              <a:rPr lang="en-US" dirty="0"/>
              <a:t>weight </a:t>
            </a:r>
            <a:r>
              <a:rPr lang="en-US" dirty="0" smtClean="0"/>
              <a:t>is 15- </a:t>
            </a:r>
            <a:r>
              <a:rPr lang="en-US" dirty="0"/>
              <a:t>25 </a:t>
            </a:r>
            <a:r>
              <a:rPr lang="en-US" dirty="0" err="1" smtClean="0"/>
              <a:t>lbs</a:t>
            </a:r>
            <a:r>
              <a:rPr lang="en-US" dirty="0" smtClean="0"/>
              <a:t>/ft² so it is not overly heavy. I chose this design because it could give some shade from the grasses and would be nice for an out door reading area with these types of plants. It is also </a:t>
            </a:r>
            <a:r>
              <a:rPr lang="en-US" smtClean="0"/>
              <a:t>low maintenance.  </a:t>
            </a:r>
            <a:endParaRPr lang="en-US" dirty="0"/>
          </a:p>
        </p:txBody>
      </p:sp>
    </p:spTree>
    <p:extLst>
      <p:ext uri="{BB962C8B-B14F-4D97-AF65-F5344CB8AC3E}">
        <p14:creationId xmlns:p14="http://schemas.microsoft.com/office/powerpoint/2010/main" val="137560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www.greenrooftechnology.com/extensive-green-roof</a:t>
            </a:r>
            <a:r>
              <a:rPr lang="en-US" dirty="0" smtClean="0"/>
              <a:t> </a:t>
            </a:r>
            <a:endParaRPr lang="en-US" dirty="0"/>
          </a:p>
        </p:txBody>
      </p:sp>
    </p:spTree>
    <p:extLst>
      <p:ext uri="{BB962C8B-B14F-4D97-AF65-F5344CB8AC3E}">
        <p14:creationId xmlns:p14="http://schemas.microsoft.com/office/powerpoint/2010/main" val="329698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Semi-Intensive Green Roofs </a:t>
            </a:r>
          </a:p>
        </p:txBody>
      </p:sp>
      <p:pic>
        <p:nvPicPr>
          <p:cNvPr id="4" name="Picture 3"/>
          <p:cNvPicPr>
            <a:picLocks noChangeAspect="1"/>
          </p:cNvPicPr>
          <p:nvPr/>
        </p:nvPicPr>
        <p:blipFill>
          <a:blip r:embed="rId2"/>
          <a:stretch>
            <a:fillRect/>
          </a:stretch>
        </p:blipFill>
        <p:spPr>
          <a:xfrm>
            <a:off x="1130300" y="1428713"/>
            <a:ext cx="9601200" cy="5235301"/>
          </a:xfrm>
          <a:prstGeom prst="rect">
            <a:avLst/>
          </a:prstGeom>
        </p:spPr>
      </p:pic>
    </p:spTree>
    <p:extLst>
      <p:ext uri="{BB962C8B-B14F-4D97-AF65-F5344CB8AC3E}">
        <p14:creationId xmlns:p14="http://schemas.microsoft.com/office/powerpoint/2010/main" val="207983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is</a:t>
            </a:r>
            <a:endParaRPr lang="en-US" dirty="0"/>
          </a:p>
        </p:txBody>
      </p:sp>
      <p:sp>
        <p:nvSpPr>
          <p:cNvPr id="3" name="Content Placeholder 2"/>
          <p:cNvSpPr>
            <a:spLocks noGrp="1"/>
          </p:cNvSpPr>
          <p:nvPr>
            <p:ph idx="1"/>
          </p:nvPr>
        </p:nvSpPr>
        <p:spPr/>
        <p:txBody>
          <a:bodyPr/>
          <a:lstStyle/>
          <a:p>
            <a:r>
              <a:rPr lang="en-US" dirty="0" smtClean="0">
                <a:effectLst/>
              </a:rPr>
              <a:t>A semi-intensive green roof system is characterized by small herbaceous plants, ground covers, grasses and small shrubs, requiring moderate maintenance and occasional irrigation.  A typical growing medium depth for a semi-intensive green roof is 6 to 12 inches.  This system is able to retain more storm water. Though higher in maintenance, this green roof system also provides the potential for a formal garden. Average weight per square </a:t>
            </a:r>
            <a:r>
              <a:rPr lang="en-US" dirty="0"/>
              <a:t>foot </a:t>
            </a:r>
            <a:r>
              <a:rPr lang="en-US" dirty="0" smtClean="0"/>
              <a:t>is 25- </a:t>
            </a:r>
            <a:r>
              <a:rPr lang="en-US" dirty="0"/>
              <a:t>40 </a:t>
            </a:r>
            <a:r>
              <a:rPr lang="en-US" dirty="0" err="1" smtClean="0"/>
              <a:t>lbs</a:t>
            </a:r>
            <a:r>
              <a:rPr lang="en-US" dirty="0" smtClean="0"/>
              <a:t>/ft².</a:t>
            </a:r>
            <a:endParaRPr lang="en-US" dirty="0"/>
          </a:p>
        </p:txBody>
      </p:sp>
    </p:spTree>
    <p:extLst>
      <p:ext uri="{BB962C8B-B14F-4D97-AF65-F5344CB8AC3E}">
        <p14:creationId xmlns:p14="http://schemas.microsoft.com/office/powerpoint/2010/main" val="335949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Plants</a:t>
            </a:r>
            <a:endParaRPr lang="en-US" dirty="0"/>
          </a:p>
        </p:txBody>
      </p:sp>
      <p:pic>
        <p:nvPicPr>
          <p:cNvPr id="4" name="Picture 3"/>
          <p:cNvPicPr>
            <a:picLocks noChangeAspect="1"/>
          </p:cNvPicPr>
          <p:nvPr/>
        </p:nvPicPr>
        <p:blipFill>
          <a:blip r:embed="rId2"/>
          <a:stretch>
            <a:fillRect/>
          </a:stretch>
        </p:blipFill>
        <p:spPr>
          <a:xfrm>
            <a:off x="4971940" y="365125"/>
            <a:ext cx="6940660" cy="6492875"/>
          </a:xfrm>
          <a:prstGeom prst="rect">
            <a:avLst/>
          </a:prstGeom>
        </p:spPr>
      </p:pic>
    </p:spTree>
    <p:extLst>
      <p:ext uri="{BB962C8B-B14F-4D97-AF65-F5344CB8AC3E}">
        <p14:creationId xmlns:p14="http://schemas.microsoft.com/office/powerpoint/2010/main" val="302462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Examples</a:t>
            </a:r>
            <a:endParaRPr lang="en-US" dirty="0"/>
          </a:p>
        </p:txBody>
      </p:sp>
      <p:sp>
        <p:nvSpPr>
          <p:cNvPr id="3" name="Content Placeholder 2"/>
          <p:cNvSpPr>
            <a:spLocks noGrp="1"/>
          </p:cNvSpPr>
          <p:nvPr>
            <p:ph idx="1"/>
          </p:nvPr>
        </p:nvSpPr>
        <p:spPr/>
        <p:txBody>
          <a:bodyPr/>
          <a:lstStyle/>
          <a:p>
            <a:r>
              <a:rPr lang="en-US" dirty="0" smtClean="0"/>
              <a:t>The Philadelphia Public Library features a semi-intensive green roof with an accessible patio open to the public.  The green roof utilizes a granular drainage system and supports a multitude of sedums, herbaceous plants, and ornamental grasses. </a:t>
            </a:r>
            <a:endParaRPr lang="en-US" dirty="0"/>
          </a:p>
        </p:txBody>
      </p:sp>
      <p:pic>
        <p:nvPicPr>
          <p:cNvPr id="5" name="Picture 4"/>
          <p:cNvPicPr>
            <a:picLocks noChangeAspect="1"/>
          </p:cNvPicPr>
          <p:nvPr/>
        </p:nvPicPr>
        <p:blipFill>
          <a:blip r:embed="rId2"/>
          <a:stretch>
            <a:fillRect/>
          </a:stretch>
        </p:blipFill>
        <p:spPr>
          <a:xfrm>
            <a:off x="7302500" y="3418840"/>
            <a:ext cx="4254500" cy="2893060"/>
          </a:xfrm>
          <a:prstGeom prst="rect">
            <a:avLst/>
          </a:prstGeom>
        </p:spPr>
      </p:pic>
    </p:spTree>
    <p:extLst>
      <p:ext uri="{BB962C8B-B14F-4D97-AF65-F5344CB8AC3E}">
        <p14:creationId xmlns:p14="http://schemas.microsoft.com/office/powerpoint/2010/main" val="109815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Extensive Green Roofs </a:t>
            </a:r>
            <a:endParaRPr lang="en-US" dirty="0"/>
          </a:p>
        </p:txBody>
      </p:sp>
      <p:pic>
        <p:nvPicPr>
          <p:cNvPr id="4" name="Picture 3"/>
          <p:cNvPicPr>
            <a:picLocks noChangeAspect="1"/>
          </p:cNvPicPr>
          <p:nvPr/>
        </p:nvPicPr>
        <p:blipFill>
          <a:blip r:embed="rId2"/>
          <a:stretch>
            <a:fillRect/>
          </a:stretch>
        </p:blipFill>
        <p:spPr>
          <a:xfrm>
            <a:off x="838200" y="1441449"/>
            <a:ext cx="10166350" cy="5083175"/>
          </a:xfrm>
          <a:prstGeom prst="rect">
            <a:avLst/>
          </a:prstGeom>
        </p:spPr>
      </p:pic>
    </p:spTree>
    <p:extLst>
      <p:ext uri="{BB962C8B-B14F-4D97-AF65-F5344CB8AC3E}">
        <p14:creationId xmlns:p14="http://schemas.microsoft.com/office/powerpoint/2010/main" val="227322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is</a:t>
            </a:r>
            <a:endParaRPr lang="en-US" dirty="0"/>
          </a:p>
        </p:txBody>
      </p:sp>
      <p:sp>
        <p:nvSpPr>
          <p:cNvPr id="3" name="Content Placeholder 2"/>
          <p:cNvSpPr>
            <a:spLocks noGrp="1"/>
          </p:cNvSpPr>
          <p:nvPr>
            <p:ph idx="1"/>
          </p:nvPr>
        </p:nvSpPr>
        <p:spPr/>
        <p:txBody>
          <a:bodyPr/>
          <a:lstStyle/>
          <a:p>
            <a:r>
              <a:rPr lang="en-US" dirty="0"/>
              <a:t>An extensive green roof system is characterized of its </a:t>
            </a:r>
            <a:r>
              <a:rPr lang="en-US" dirty="0" smtClean="0"/>
              <a:t>vegetation </a:t>
            </a:r>
            <a:r>
              <a:rPr lang="en-US" dirty="0"/>
              <a:t>ranging </a:t>
            </a:r>
            <a:r>
              <a:rPr lang="en-US" dirty="0" smtClean="0"/>
              <a:t>from small </a:t>
            </a:r>
            <a:r>
              <a:rPr lang="en-US" dirty="0"/>
              <a:t>grasses, </a:t>
            </a:r>
            <a:r>
              <a:rPr lang="en-US" dirty="0" smtClean="0"/>
              <a:t>herbs, and flowers. They </a:t>
            </a:r>
            <a:r>
              <a:rPr lang="en-US" dirty="0"/>
              <a:t>need little maintenance and no permanent irrigation system.  The </a:t>
            </a:r>
            <a:r>
              <a:rPr lang="en-US" dirty="0" smtClean="0"/>
              <a:t>growing depth </a:t>
            </a:r>
            <a:r>
              <a:rPr lang="en-US" dirty="0"/>
              <a:t>for an extensive green roof system is typically 6 inches or less.  These systems are ideal for efficient </a:t>
            </a:r>
            <a:r>
              <a:rPr lang="en-US" dirty="0" smtClean="0"/>
              <a:t>storm water management. </a:t>
            </a:r>
            <a:r>
              <a:rPr lang="en-US" dirty="0"/>
              <a:t>Extensive </a:t>
            </a:r>
            <a:r>
              <a:rPr lang="en-US" dirty="0" smtClean="0"/>
              <a:t>green roofs </a:t>
            </a:r>
            <a:r>
              <a:rPr lang="en-US" dirty="0"/>
              <a:t>are very cost efficient</a:t>
            </a:r>
            <a:r>
              <a:rPr lang="en-US" dirty="0" smtClean="0"/>
              <a:t>. The average weight </a:t>
            </a:r>
            <a:r>
              <a:rPr lang="en-US" dirty="0"/>
              <a:t>per square foot is 15- 25 </a:t>
            </a:r>
            <a:r>
              <a:rPr lang="en-US" dirty="0" err="1" smtClean="0"/>
              <a:t>lbs</a:t>
            </a:r>
            <a:r>
              <a:rPr lang="en-US" dirty="0" smtClean="0"/>
              <a:t>/ft².</a:t>
            </a:r>
            <a:endParaRPr lang="en-US" dirty="0"/>
          </a:p>
        </p:txBody>
      </p:sp>
    </p:spTree>
    <p:extLst>
      <p:ext uri="{BB962C8B-B14F-4D97-AF65-F5344CB8AC3E}">
        <p14:creationId xmlns:p14="http://schemas.microsoft.com/office/powerpoint/2010/main" val="29487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plants</a:t>
            </a:r>
            <a:endParaRPr lang="en-US" dirty="0"/>
          </a:p>
        </p:txBody>
      </p:sp>
      <p:pic>
        <p:nvPicPr>
          <p:cNvPr id="4" name="Picture 3"/>
          <p:cNvPicPr>
            <a:picLocks noChangeAspect="1"/>
          </p:cNvPicPr>
          <p:nvPr/>
        </p:nvPicPr>
        <p:blipFill>
          <a:blip r:embed="rId2"/>
          <a:stretch>
            <a:fillRect/>
          </a:stretch>
        </p:blipFill>
        <p:spPr>
          <a:xfrm>
            <a:off x="5283200" y="536292"/>
            <a:ext cx="6503988" cy="6084376"/>
          </a:xfrm>
          <a:prstGeom prst="rect">
            <a:avLst/>
          </a:prstGeom>
        </p:spPr>
      </p:pic>
    </p:spTree>
    <p:extLst>
      <p:ext uri="{BB962C8B-B14F-4D97-AF65-F5344CB8AC3E}">
        <p14:creationId xmlns:p14="http://schemas.microsoft.com/office/powerpoint/2010/main" val="46402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Bronx County Courthouse</a:t>
            </a:r>
          </a:p>
        </p:txBody>
      </p:sp>
      <p:sp>
        <p:nvSpPr>
          <p:cNvPr id="3" name="Content Placeholder 2"/>
          <p:cNvSpPr>
            <a:spLocks noGrp="1"/>
          </p:cNvSpPr>
          <p:nvPr>
            <p:ph idx="1"/>
          </p:nvPr>
        </p:nvSpPr>
        <p:spPr/>
        <p:txBody>
          <a:bodyPr/>
          <a:lstStyle/>
          <a:p>
            <a:r>
              <a:rPr lang="en-US" dirty="0"/>
              <a:t>The Bronx County Courthouse features a 1 inch drainage layer with a 2.5-3 inch deep growing medium profile.  The green roof is composed of a mix of sedums and hardy herbs, with a sweeping crescent of small grasses.  Despite the 10 story elevation and center city location, the green roof has attracted a variety of wildlife over the years. </a:t>
            </a:r>
          </a:p>
        </p:txBody>
      </p:sp>
      <p:pic>
        <p:nvPicPr>
          <p:cNvPr id="5" name="Picture 4"/>
          <p:cNvPicPr>
            <a:picLocks noChangeAspect="1"/>
          </p:cNvPicPr>
          <p:nvPr/>
        </p:nvPicPr>
        <p:blipFill>
          <a:blip r:embed="rId2"/>
          <a:stretch>
            <a:fillRect/>
          </a:stretch>
        </p:blipFill>
        <p:spPr>
          <a:xfrm>
            <a:off x="7162800" y="3795713"/>
            <a:ext cx="3937000" cy="2952750"/>
          </a:xfrm>
          <a:prstGeom prst="rect">
            <a:avLst/>
          </a:prstGeom>
        </p:spPr>
      </p:pic>
    </p:spTree>
    <p:extLst>
      <p:ext uri="{BB962C8B-B14F-4D97-AF65-F5344CB8AC3E}">
        <p14:creationId xmlns:p14="http://schemas.microsoft.com/office/powerpoint/2010/main" val="1655134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533</Words>
  <Application>Microsoft Office PowerPoint</Application>
  <PresentationFormat>Widescreen</PresentationFormat>
  <Paragraphs>27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Green Roofs  </vt:lpstr>
      <vt:lpstr>Semi-Intensive Green Roofs </vt:lpstr>
      <vt:lpstr>What it is</vt:lpstr>
      <vt:lpstr>Types of Plants</vt:lpstr>
      <vt:lpstr>Library Examples</vt:lpstr>
      <vt:lpstr>Extensive Green Roofs </vt:lpstr>
      <vt:lpstr>What it is</vt:lpstr>
      <vt:lpstr>Types of plants</vt:lpstr>
      <vt:lpstr>Bronx County Courthouse</vt:lpstr>
      <vt:lpstr>Intensive Green Roofs </vt:lpstr>
      <vt:lpstr>What it is</vt:lpstr>
      <vt:lpstr>Types of plants</vt:lpstr>
      <vt:lpstr>Chicago City Hall </vt:lpstr>
      <vt:lpstr>Possible design for the Library</vt:lpstr>
      <vt:lpstr>The design</vt:lpstr>
      <vt:lpstr>The design</vt:lpstr>
      <vt:lpstr>Works Cited</vt:lpstr>
    </vt:vector>
  </TitlesOfParts>
  <Company>SCRIC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Semi-Intensive Green Roofs</dc:title>
  <dc:creator>Student Austin Reed</dc:creator>
  <cp:lastModifiedBy>Mark Wentka</cp:lastModifiedBy>
  <cp:revision>10</cp:revision>
  <dcterms:created xsi:type="dcterms:W3CDTF">2015-04-23T14:57:20Z</dcterms:created>
  <dcterms:modified xsi:type="dcterms:W3CDTF">2015-05-01T14:23:38Z</dcterms:modified>
</cp:coreProperties>
</file>